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4630942-B932-4849-B8AD-23BA106761B8}">
  <a:tblStyle styleId="{74630942-B932-4849-B8AD-23BA106761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d8b99ac9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6d8b99ac9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ca47cdf7c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ca47cdf7c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ca47cdf7c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ca47cdf7c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6be6fd24d5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6be6fd24d5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c646a115c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c646a115c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6d93d8e7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6d93d8e7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c646a115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c646a115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6be6fd24d5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6be6fd24d5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be6fd24d5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6be6fd24d5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ca47cdf7c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ca47cdf7c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a47cdf7c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ca47cdf7c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ca47cdf7c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ca47cdf7c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a47cdf7c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a47cdf7c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6d8b99ac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6d8b99ac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ademicBdlg.jpg"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8344" y="155321"/>
            <a:ext cx="8747310" cy="484024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>
            <a:off x="198344" y="2028976"/>
            <a:ext cx="891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8856502" y="2028976"/>
            <a:ext cx="891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 txBox="1"/>
          <p:nvPr>
            <p:ph type="ctrTitle"/>
          </p:nvPr>
        </p:nvSpPr>
        <p:spPr>
          <a:xfrm>
            <a:off x="685800" y="2020492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Font typeface="Arial"/>
              <a:buNone/>
              <a:defRPr b="0" sz="5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1371600" y="3176543"/>
            <a:ext cx="64008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i="1" sz="21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35832" y="614549"/>
            <a:ext cx="672336" cy="552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0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50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1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Clr>
                <a:srgbClr val="7F7F7F"/>
              </a:buClr>
              <a:buSzPts val="15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Clr>
                <a:srgbClr val="7F7F7F"/>
              </a:buClr>
              <a:buSzPts val="15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SCwall.psd" id="31" name="Google Shape;3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4954" y="156028"/>
            <a:ext cx="8754094" cy="4831443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/>
          <p:nvPr/>
        </p:nvSpPr>
        <p:spPr>
          <a:xfrm>
            <a:off x="795353" y="1570075"/>
            <a:ext cx="7553400" cy="2003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795353" y="2057193"/>
            <a:ext cx="960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/>
          <p:nvPr/>
        </p:nvSpPr>
        <p:spPr>
          <a:xfrm>
            <a:off x="8252636" y="2068667"/>
            <a:ext cx="96000" cy="1028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4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4"/>
          <p:cNvSpPr txBox="1"/>
          <p:nvPr>
            <p:ph type="title"/>
          </p:nvPr>
        </p:nvSpPr>
        <p:spPr>
          <a:xfrm>
            <a:off x="1124712" y="2154392"/>
            <a:ext cx="6894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3600"/>
              <a:buFont typeface="Arial"/>
              <a:buNone/>
              <a:defRPr b="0" i="0" sz="3600">
                <a:solidFill>
                  <a:srgbClr val="5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descr="TAM-LogoBox.png" id="39" name="Google Shape;3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83351" y="1068447"/>
            <a:ext cx="977298" cy="977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722313" y="3305177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1"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title"/>
          </p:nvPr>
        </p:nvSpPr>
        <p:spPr>
          <a:xfrm>
            <a:off x="457200" y="7910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457200" y="1720517"/>
            <a:ext cx="40386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indent="-3175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/>
        </p:txBody>
      </p:sp>
      <p:sp>
        <p:nvSpPr>
          <p:cNvPr id="49" name="Google Shape;49;p6"/>
          <p:cNvSpPr txBox="1"/>
          <p:nvPr>
            <p:ph idx="2" type="body"/>
          </p:nvPr>
        </p:nvSpPr>
        <p:spPr>
          <a:xfrm>
            <a:off x="4648200" y="1720517"/>
            <a:ext cx="40386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indent="-3175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/>
        </p:txBody>
      </p:sp>
      <p:sp>
        <p:nvSpPr>
          <p:cNvPr id="50" name="Google Shape;50;p6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/>
          <p:nvPr>
            <p:ph type="title"/>
          </p:nvPr>
        </p:nvSpPr>
        <p:spPr>
          <a:xfrm>
            <a:off x="457200" y="72502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" type="body"/>
          </p:nvPr>
        </p:nvSpPr>
        <p:spPr>
          <a:xfrm>
            <a:off x="457200" y="1730324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56" name="Google Shape;56;p7"/>
          <p:cNvSpPr txBox="1"/>
          <p:nvPr>
            <p:ph idx="2" type="body"/>
          </p:nvPr>
        </p:nvSpPr>
        <p:spPr>
          <a:xfrm>
            <a:off x="457200" y="2210146"/>
            <a:ext cx="4040100" cy="23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indent="-3175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indent="-3048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indent="-3048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  <p:sp>
        <p:nvSpPr>
          <p:cNvPr id="57" name="Google Shape;57;p7"/>
          <p:cNvSpPr txBox="1"/>
          <p:nvPr>
            <p:ph idx="3" type="body"/>
          </p:nvPr>
        </p:nvSpPr>
        <p:spPr>
          <a:xfrm>
            <a:off x="4645033" y="1730324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58" name="Google Shape;58;p7"/>
          <p:cNvSpPr txBox="1"/>
          <p:nvPr>
            <p:ph idx="4" type="body"/>
          </p:nvPr>
        </p:nvSpPr>
        <p:spPr>
          <a:xfrm>
            <a:off x="4645033" y="2210146"/>
            <a:ext cx="4041900" cy="23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indent="-3175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indent="-3048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indent="-3048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  <p:sp>
        <p:nvSpPr>
          <p:cNvPr id="59" name="Google Shape;59;p7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type="title"/>
          </p:nvPr>
        </p:nvSpPr>
        <p:spPr>
          <a:xfrm>
            <a:off x="457208" y="878306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sz="1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3575050" y="878306"/>
            <a:ext cx="5111700" cy="3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4pPr>
            <a:lvl5pPr indent="-32385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 sz="1500"/>
            </a:lvl5pPr>
            <a:lvl6pPr indent="-32385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457208" y="1804738"/>
            <a:ext cx="3008400" cy="27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70" name="Google Shape;70;p9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/>
          <p:nvPr>
            <p:ph type="title"/>
          </p:nvPr>
        </p:nvSpPr>
        <p:spPr>
          <a:xfrm>
            <a:off x="1792288" y="3600452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sz="1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0"/>
          <p:cNvSpPr/>
          <p:nvPr>
            <p:ph idx="2" type="pic"/>
          </p:nvPr>
        </p:nvSpPr>
        <p:spPr>
          <a:xfrm>
            <a:off x="1792288" y="830179"/>
            <a:ext cx="5486400" cy="27156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1792288" y="4025507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77" name="Google Shape;77;p10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83088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756191"/>
            <a:ext cx="8229600" cy="28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4767265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4767265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" name="Google Shape;11;p1"/>
          <p:cNvCxnSpPr/>
          <p:nvPr/>
        </p:nvCxnSpPr>
        <p:spPr>
          <a:xfrm>
            <a:off x="152404" y="4931330"/>
            <a:ext cx="7050300" cy="0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2" name="Google Shape;12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87867" y="173873"/>
            <a:ext cx="8568268" cy="69472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/>
          <p:nvPr/>
        </p:nvSpPr>
        <p:spPr>
          <a:xfrm>
            <a:off x="287867" y="287335"/>
            <a:ext cx="90600" cy="436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g"/><Relationship Id="rId4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/>
          <p:nvPr>
            <p:ph type="ctrTitle"/>
          </p:nvPr>
        </p:nvSpPr>
        <p:spPr>
          <a:xfrm>
            <a:off x="685800" y="2020492"/>
            <a:ext cx="7772400" cy="1102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/>
              <a:t>Bray Team Week 11 Update</a:t>
            </a:r>
            <a:endParaRPr/>
          </a:p>
        </p:txBody>
      </p:sp>
      <p:sp>
        <p:nvSpPr>
          <p:cNvPr id="85" name="Google Shape;85;p11"/>
          <p:cNvSpPr txBox="1"/>
          <p:nvPr>
            <p:ph idx="1" type="subTitle"/>
          </p:nvPr>
        </p:nvSpPr>
        <p:spPr>
          <a:xfrm>
            <a:off x="1371600" y="3176543"/>
            <a:ext cx="6400800" cy="892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70000" lnSpcReduction="20000"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rPr lang="en"/>
              <a:t>Avery Haynes, Locke Lehmann, Travis Carlson, Cody Sims, Zachary Walker, Michael Hager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rPr lang="en"/>
              <a:t>4/8</a:t>
            </a:r>
            <a:r>
              <a:rPr lang="en"/>
              <a:t>/2024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Potentiometer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457200" y="1109125"/>
            <a:ext cx="3951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Glued potentiometer into valve and actuated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Got readings from Pi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Difficulty with stability of glue and alignment, but consistent readings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90426"/>
            <a:ext cx="4430397" cy="3322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Potentiometer</a:t>
            </a:r>
            <a:endParaRPr/>
          </a:p>
        </p:txBody>
      </p:sp>
      <p:pic>
        <p:nvPicPr>
          <p:cNvPr id="154" name="Google Shape;154;p21"/>
          <p:cNvPicPr preferRelativeResize="0"/>
          <p:nvPr/>
        </p:nvPicPr>
        <p:blipFill rotWithShape="1">
          <a:blip r:embed="rId3">
            <a:alphaModFix/>
          </a:blip>
          <a:srcRect b="14281" l="0" r="0" t="31562"/>
          <a:stretch/>
        </p:blipFill>
        <p:spPr>
          <a:xfrm>
            <a:off x="3954050" y="1178625"/>
            <a:ext cx="4706028" cy="338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925" y="982838"/>
            <a:ext cx="3251451" cy="377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Potentiometer</a:t>
            </a:r>
            <a:endParaRPr/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6001"/>
            <a:ext cx="8839201" cy="36486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pic>
        <p:nvPicPr>
          <p:cNvPr id="167" name="Google Shape;1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6001"/>
            <a:ext cx="8839203" cy="331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pic>
        <p:nvPicPr>
          <p:cNvPr id="173" name="Google Shape;1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6001"/>
            <a:ext cx="8839199" cy="3344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Week’s </a:t>
            </a:r>
            <a:r>
              <a:rPr lang="en"/>
              <a:t>Deliverables</a:t>
            </a:r>
            <a:endParaRPr/>
          </a:p>
        </p:txBody>
      </p:sp>
      <p:graphicFrame>
        <p:nvGraphicFramePr>
          <p:cNvPr id="179" name="Google Shape;179;p25"/>
          <p:cNvGraphicFramePr/>
          <p:nvPr/>
        </p:nvGraphicFramePr>
        <p:xfrm>
          <a:off x="315300" y="93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{74630942-B932-4849-B8AD-23BA106761B8}</a:tableStyleId>
              </a:tblPr>
              <a:tblGrid>
                <a:gridCol w="2128350"/>
                <a:gridCol w="2128350"/>
                <a:gridCol w="2128350"/>
                <a:gridCol w="2128350"/>
              </a:tblGrid>
              <a:tr h="4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Tasks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Lead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Percentage Done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Notes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4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Begin potentiometer validation testing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Avery/Michael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50</a:t>
                      </a:r>
                      <a:r>
                        <a:rPr lang="en">
                          <a:solidFill>
                            <a:srgbClr val="E69138"/>
                          </a:solidFill>
                        </a:rPr>
                        <a:t>%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Do more test runs</a:t>
                      </a:r>
                      <a:r>
                        <a:rPr lang="en">
                          <a:solidFill>
                            <a:srgbClr val="E69138"/>
                          </a:solidFill>
                        </a:rPr>
                        <a:t>.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Strain Gauge Measurement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Zack/ Michael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75%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Attached boards and jumper wires, get readings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 motor system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Cody/Travis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9</a:t>
                      </a:r>
                      <a:r>
                        <a:rPr lang="en">
                          <a:solidFill>
                            <a:srgbClr val="E69138"/>
                          </a:solidFill>
                        </a:rPr>
                        <a:t>0%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Got readings, working on equation for torque.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Hall effect sensor Test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Locke/Travis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50</a:t>
                      </a:r>
                      <a:r>
                        <a:rPr lang="en">
                          <a:solidFill>
                            <a:srgbClr val="E69138"/>
                          </a:solidFill>
                        </a:rPr>
                        <a:t>%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Get data readings.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</a:t>
            </a:r>
            <a:r>
              <a:rPr lang="en"/>
              <a:t> Deliverables</a:t>
            </a:r>
            <a:endParaRPr/>
          </a:p>
        </p:txBody>
      </p:sp>
      <p:graphicFrame>
        <p:nvGraphicFramePr>
          <p:cNvPr id="91" name="Google Shape;91;p12"/>
          <p:cNvGraphicFramePr/>
          <p:nvPr/>
        </p:nvGraphicFramePr>
        <p:xfrm>
          <a:off x="315300" y="93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{74630942-B932-4849-B8AD-23BA106761B8}</a:tableStyleId>
              </a:tblPr>
              <a:tblGrid>
                <a:gridCol w="2128350"/>
                <a:gridCol w="2128350"/>
                <a:gridCol w="2128350"/>
                <a:gridCol w="2128350"/>
              </a:tblGrid>
              <a:tr h="4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Tasks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Lead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Percentage Done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Notes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4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Begin potentiometer validation testing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Avery/Michael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AA84F"/>
                          </a:solidFill>
                        </a:rPr>
                        <a:t>100</a:t>
                      </a:r>
                      <a:r>
                        <a:rPr lang="en">
                          <a:solidFill>
                            <a:srgbClr val="6AA84F"/>
                          </a:solidFill>
                        </a:rPr>
                        <a:t>%</a:t>
                      </a:r>
                      <a:endParaRPr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AA84F"/>
                          </a:solidFill>
                        </a:rPr>
                        <a:t>Completed</a:t>
                      </a:r>
                      <a:r>
                        <a:rPr lang="en">
                          <a:solidFill>
                            <a:srgbClr val="6AA84F"/>
                          </a:solidFill>
                        </a:rPr>
                        <a:t>.</a:t>
                      </a:r>
                      <a:endParaRPr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Strain Gauge Measurement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Avery/ Michael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75%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Attached boards and jumper wires.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Test motor system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Cody/Travis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90</a:t>
                      </a:r>
                      <a:r>
                        <a:rPr lang="en">
                          <a:solidFill>
                            <a:srgbClr val="E69138"/>
                          </a:solidFill>
                        </a:rPr>
                        <a:t>%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69138"/>
                          </a:solidFill>
                        </a:rPr>
                        <a:t>Got readings, working on equation for torque.</a:t>
                      </a:r>
                      <a:endParaRPr>
                        <a:solidFill>
                          <a:srgbClr val="E69138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Implement strain gauges into stop bolts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Zack</a:t>
                      </a:r>
                      <a:endParaRPr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AA84F"/>
                          </a:solidFill>
                        </a:rPr>
                        <a:t>10</a:t>
                      </a:r>
                      <a:r>
                        <a:rPr lang="en">
                          <a:solidFill>
                            <a:srgbClr val="6AA84F"/>
                          </a:solidFill>
                        </a:rPr>
                        <a:t>0%</a:t>
                      </a:r>
                      <a:endParaRPr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6AA84F"/>
                          </a:solidFill>
                        </a:rPr>
                        <a:t>Completed</a:t>
                      </a:r>
                      <a:endParaRPr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Prep Hall effect sensor Test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Locke/Travis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AA84F"/>
                          </a:solidFill>
                        </a:rPr>
                        <a:t>100</a:t>
                      </a:r>
                      <a:r>
                        <a:rPr lang="en">
                          <a:solidFill>
                            <a:srgbClr val="6AA84F"/>
                          </a:solidFill>
                        </a:rPr>
                        <a:t>%</a:t>
                      </a:r>
                      <a:endParaRPr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AA84F"/>
                          </a:solidFill>
                        </a:rPr>
                        <a:t>Printed and </a:t>
                      </a:r>
                      <a:r>
                        <a:rPr lang="en">
                          <a:solidFill>
                            <a:srgbClr val="6AA84F"/>
                          </a:solidFill>
                        </a:rPr>
                        <a:t>attached</a:t>
                      </a:r>
                      <a:r>
                        <a:rPr lang="en">
                          <a:solidFill>
                            <a:srgbClr val="6AA84F"/>
                          </a:solidFill>
                        </a:rPr>
                        <a:t> test rig.</a:t>
                      </a:r>
                      <a:endParaRPr>
                        <a:solidFill>
                          <a:srgbClr val="6AA84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Hall Effect Sensor</a:t>
            </a:r>
            <a:endParaRPr/>
          </a:p>
        </p:txBody>
      </p:sp>
      <p:sp>
        <p:nvSpPr>
          <p:cNvPr id="97" name="Google Shape;97;p13"/>
          <p:cNvSpPr txBox="1"/>
          <p:nvPr>
            <p:ph idx="1" type="body"/>
          </p:nvPr>
        </p:nvSpPr>
        <p:spPr>
          <a:xfrm>
            <a:off x="457200" y="1109125"/>
            <a:ext cx="40662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Attached wires to sensor and frame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Pi not detecting </a:t>
            </a:r>
            <a:r>
              <a:rPr lang="en" sz="2000"/>
              <a:t>sensor</a:t>
            </a:r>
            <a:r>
              <a:rPr lang="en" sz="2000"/>
              <a:t>-still working on that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SzPts val="2000"/>
              <a:buChar char="●"/>
            </a:pPr>
            <a:r>
              <a:rPr lang="en" sz="2000"/>
              <a:t>Rig works as expected</a:t>
            </a:r>
            <a:endParaRPr sz="2000"/>
          </a:p>
        </p:txBody>
      </p:sp>
      <p:pic>
        <p:nvPicPr>
          <p:cNvPr id="98" name="Google Shape;9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3400" y="1233401"/>
            <a:ext cx="4315802" cy="323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 Motor</a:t>
            </a:r>
            <a:endParaRPr/>
          </a:p>
        </p:txBody>
      </p:sp>
      <p:sp>
        <p:nvSpPr>
          <p:cNvPr id="104" name="Google Shape;104;p14"/>
          <p:cNvSpPr txBox="1"/>
          <p:nvPr>
            <p:ph idx="1" type="body"/>
          </p:nvPr>
        </p:nvSpPr>
        <p:spPr>
          <a:xfrm>
            <a:off x="457200" y="1109125"/>
            <a:ext cx="3951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Got readings from Pi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Still working on formula for torque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9900" y="933600"/>
            <a:ext cx="3632374" cy="387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 Motor</a:t>
            </a:r>
            <a:endParaRPr/>
          </a:p>
        </p:txBody>
      </p:sp>
      <p:sp>
        <p:nvSpPr>
          <p:cNvPr id="111" name="Google Shape;111;p15"/>
          <p:cNvSpPr txBox="1"/>
          <p:nvPr>
            <p:ph idx="1" type="body"/>
          </p:nvPr>
        </p:nvSpPr>
        <p:spPr>
          <a:xfrm>
            <a:off x="457200" y="1109133"/>
            <a:ext cx="82296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/>
              <a:t>Raw data (no filter)</a:t>
            </a:r>
            <a:endParaRPr/>
          </a:p>
        </p:txBody>
      </p:sp>
      <p:pic>
        <p:nvPicPr>
          <p:cNvPr id="112" name="Google Shape;11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6350" y="1258846"/>
            <a:ext cx="5765701" cy="3465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 Motor</a:t>
            </a:r>
            <a:endParaRPr/>
          </a:p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457200" y="1109125"/>
            <a:ext cx="2691300" cy="3657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Filtered</a:t>
            </a:r>
            <a:r>
              <a:rPr lang="en"/>
              <a:t> data (only negates ~30 points out </a:t>
            </a:r>
            <a:r>
              <a:rPr lang="en"/>
              <a:t>o</a:t>
            </a:r>
            <a:r>
              <a:rPr lang="en"/>
              <a:t>f over 6400 - 0.4% bad data)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Good pattern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Same pattern across all PSI values</a:t>
            </a:r>
            <a:endParaRPr/>
          </a:p>
        </p:txBody>
      </p:sp>
      <p:pic>
        <p:nvPicPr>
          <p:cNvPr id="119" name="Google Shape;1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875" y="1187400"/>
            <a:ext cx="5538275" cy="332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 Motor</a:t>
            </a:r>
            <a:endParaRPr/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100" y="1586675"/>
            <a:ext cx="4451911" cy="267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86675"/>
            <a:ext cx="4445974" cy="267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 Motor</a:t>
            </a:r>
            <a:endParaRPr/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650" y="1517950"/>
            <a:ext cx="4522099" cy="271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750" y="1517950"/>
            <a:ext cx="4522105" cy="271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482600" y="76201"/>
            <a:ext cx="5765700" cy="857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Strain Gauges</a:t>
            </a:r>
            <a:endParaRPr/>
          </a:p>
        </p:txBody>
      </p:sp>
      <p:sp>
        <p:nvSpPr>
          <p:cNvPr id="139" name="Google Shape;139;p19"/>
          <p:cNvSpPr txBox="1"/>
          <p:nvPr>
            <p:ph idx="1" type="body"/>
          </p:nvPr>
        </p:nvSpPr>
        <p:spPr>
          <a:xfrm>
            <a:off x="457200" y="1109125"/>
            <a:ext cx="5233500" cy="3485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spcBef>
                <a:spcPts val="5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Soldered gauges to amplifier board and attached to Pi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Reads raw values, ready for installation into actuator</a:t>
            </a:r>
            <a:endParaRPr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19"/>
          <p:cNvPicPr preferRelativeResize="0"/>
          <p:nvPr/>
        </p:nvPicPr>
        <p:blipFill rotWithShape="1">
          <a:blip r:embed="rId3">
            <a:alphaModFix/>
          </a:blip>
          <a:srcRect b="14379" l="22796" r="21549" t="34156"/>
          <a:stretch/>
        </p:blipFill>
        <p:spPr>
          <a:xfrm>
            <a:off x="5806349" y="1280900"/>
            <a:ext cx="3026053" cy="3485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9"/>
          <p:cNvPicPr preferRelativeResize="0"/>
          <p:nvPr/>
        </p:nvPicPr>
        <p:blipFill rotWithShape="1">
          <a:blip r:embed="rId4">
            <a:alphaModFix/>
          </a:blip>
          <a:srcRect b="15146" l="9346" r="0" t="0"/>
          <a:stretch/>
        </p:blipFill>
        <p:spPr>
          <a:xfrm>
            <a:off x="2571775" y="2642056"/>
            <a:ext cx="3026048" cy="21242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